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523" r:id="rId3"/>
    <p:sldId id="524" r:id="rId4"/>
    <p:sldId id="525" r:id="rId5"/>
    <p:sldId id="469" r:id="rId6"/>
    <p:sldId id="498" r:id="rId7"/>
    <p:sldId id="508" r:id="rId8"/>
    <p:sldId id="499" r:id="rId9"/>
    <p:sldId id="500" r:id="rId10"/>
    <p:sldId id="506" r:id="rId11"/>
    <p:sldId id="519" r:id="rId12"/>
    <p:sldId id="507" r:id="rId13"/>
    <p:sldId id="503" r:id="rId14"/>
    <p:sldId id="509" r:id="rId15"/>
    <p:sldId id="510" r:id="rId16"/>
    <p:sldId id="511" r:id="rId17"/>
    <p:sldId id="512" r:id="rId18"/>
    <p:sldId id="515" r:id="rId19"/>
    <p:sldId id="513" r:id="rId20"/>
    <p:sldId id="514" r:id="rId21"/>
    <p:sldId id="517" r:id="rId22"/>
    <p:sldId id="521" r:id="rId23"/>
    <p:sldId id="522" r:id="rId24"/>
    <p:sldId id="526" r:id="rId25"/>
    <p:sldId id="518" r:id="rId26"/>
    <p:sldId id="520" r:id="rId27"/>
    <p:sldId id="501" r:id="rId28"/>
    <p:sldId id="532" r:id="rId29"/>
    <p:sldId id="533" r:id="rId30"/>
    <p:sldId id="529" r:id="rId31"/>
    <p:sldId id="528" r:id="rId32"/>
    <p:sldId id="530" r:id="rId33"/>
    <p:sldId id="531" r:id="rId3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23"/>
    <a:srgbClr val="FFFF00"/>
    <a:srgbClr val="3399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9" d="100"/>
          <a:sy n="59" d="100"/>
        </p:scale>
        <p:origin x="14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5D7C2-8A41-4B11-8A52-7C1B21E7AA18}" type="datetimeFigureOut">
              <a:rPr lang="es-AR" smtClean="0"/>
              <a:t>28/2/2022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9010-3C82-4AF6-B112-05D6AC3E114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840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92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B7AA69-BDDA-4698-B92B-9AD961763C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32FE8E-335B-4974-BFBF-6CEEB4A51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5E5353-E514-4882-BD7F-6191261F19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2EDD9E-81C2-4FD4-89CA-A81A013622ED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710309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endParaRPr lang="es-A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9F059C-E70A-47CB-AE7A-ADA5FCC50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8553CC-EBAD-4F2A-BB9C-2ECCC51083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2E8C6B-1F25-4FC5-9D36-4AC12BB3F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8EBBCD-29AC-423D-B2BE-B8C2575EE48B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409782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0486" y="253111"/>
            <a:ext cx="78625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1F1F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2145"/>
              </a:lnSpc>
            </a:pPr>
            <a:r>
              <a:rPr spc="-5" dirty="0"/>
              <a:t>Historia Económica</a:t>
            </a:r>
            <a:r>
              <a:rPr spc="5" dirty="0"/>
              <a:t> </a:t>
            </a:r>
            <a:r>
              <a:rPr spc="-5" dirty="0"/>
              <a:t>Internacional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2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cion nue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textos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54760"/>
            <a:ext cx="8229600" cy="1143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0666"/>
            <a:ext cx="8229600" cy="452596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400">
                <a:latin typeface="Fontin Sans Rg" panose="02000000000000000000" pitchFamily="50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200">
                <a:latin typeface="Fontin Sans Rg" panose="02000000000000000000" pitchFamily="50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Fontin Sans Rg" panose="02000000000000000000" pitchFamily="50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11960" y="6295447"/>
            <a:ext cx="477416" cy="427397"/>
          </a:xfrm>
        </p:spPr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A31CAF-7D20-46A9-BB41-8DF617C5331C}"/>
              </a:ext>
            </a:extLst>
          </p:cNvPr>
          <p:cNvSpPr/>
          <p:nvPr userDrawn="1"/>
        </p:nvSpPr>
        <p:spPr>
          <a:xfrm>
            <a:off x="0" y="1466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535657-31B5-47ED-B2B1-C1A8560E83B1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82C550-5A28-4454-B003-3B8900F05A33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EB31C2-7D1B-498D-A890-A75E06641257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10E731-D29D-48C2-BB8F-09D02F5356D9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4D19469-D114-4A9B-9EE5-9C7D24CC6D5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09197" y="6313032"/>
            <a:ext cx="525605" cy="365125"/>
          </a:xfrm>
        </p:spPr>
        <p:txBody>
          <a:bodyPr/>
          <a:lstStyle>
            <a:lvl1pPr algn="ctr">
              <a:defRPr/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305600-450C-4EE3-885F-AD8C123B3204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9C91BE7-6A05-403E-93D6-BD36C12F173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4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i="0" kern="1200">
          <a:solidFill>
            <a:schemeClr val="tx2">
              <a:lumMod val="75000"/>
            </a:schemeClr>
          </a:solidFill>
          <a:latin typeface="Fontin Sans Rg" panose="02000000000000000000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urworldindata.org/grapher/population?tab=map&amp;time=1500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lumbian_exchang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iteseerx.ist.psu.edu/viewdoc/download?doi=10.1.1.730.1867&amp;rep=rep1&amp;type=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ber.org/papers/w15305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23894-0_5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84B8A-E54D-4B93-BCDF-F6FCC5DD3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641781"/>
            <a:ext cx="7772400" cy="1470025"/>
          </a:xfrm>
        </p:spPr>
        <p:txBody>
          <a:bodyPr>
            <a:noAutofit/>
          </a:bodyPr>
          <a:lstStyle/>
          <a:p>
            <a:r>
              <a:rPr lang="en-US"/>
              <a:t>Tsinghua University</a:t>
            </a:r>
            <a:br>
              <a:rPr lang="en-US"/>
            </a:br>
            <a:br>
              <a:rPr lang="en-US"/>
            </a:br>
            <a:r>
              <a:rPr lang="en-US"/>
              <a:t>Economic History and Development</a:t>
            </a:r>
            <a:br>
              <a:rPr lang="en-US"/>
            </a:br>
            <a:r>
              <a:rPr lang="en-US"/>
              <a:t>in Latin America</a:t>
            </a:r>
            <a:br>
              <a:rPr lang="en-US"/>
            </a:br>
            <a:br>
              <a:rPr lang="en-US"/>
            </a:br>
            <a:r>
              <a:rPr lang="en-US" sz="2000"/>
              <a:t>Instructor: Prof. Lucas Llach</a:t>
            </a:r>
            <a:br>
              <a:rPr lang="en-US" sz="2000"/>
            </a:br>
            <a:r>
              <a:rPr lang="en-US" sz="2000"/>
              <a:t>(affiliation: Universidad Torcuato Di Tella, Argentina)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Lecture 2/8. </a:t>
            </a:r>
            <a:br>
              <a:rPr lang="en-US"/>
            </a:br>
            <a:r>
              <a:rPr lang="en-US"/>
              <a:t>European Conquest and the Integration of LatAm to the World Economy </a:t>
            </a:r>
            <a:br>
              <a:rPr lang="en-US"/>
            </a:br>
            <a:br>
              <a:rPr lang="en-US"/>
            </a:br>
            <a:br>
              <a:rPr lang="es-AR"/>
            </a:br>
            <a:br>
              <a:rPr lang="es-A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not Zheng He?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10</a:t>
            </a:fld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C9A9C-0252-4138-8122-4861751C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45" y="1562344"/>
            <a:ext cx="7281862" cy="44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6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not Zheng He?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11</a:t>
            </a:fld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18C41-E445-4D07-8881-114596EE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8" y="1259840"/>
            <a:ext cx="770496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6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Iberia?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D951A31-424E-45A3-ABC9-B39A8F6F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89" y="1304628"/>
            <a:ext cx="685895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Iberia?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E8613-3B10-42B7-9598-C54C1710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32" y="1295400"/>
            <a:ext cx="688753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colonize?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D3EDE-A57E-4E9F-A7B4-D7995834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2" y="1833319"/>
            <a:ext cx="7392432" cy="3238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D9EFD-1110-4B15-AF61-E1299C63C3AF}"/>
              </a:ext>
            </a:extLst>
          </p:cNvPr>
          <p:cNvSpPr txBox="1"/>
          <p:nvPr/>
        </p:nvSpPr>
        <p:spPr>
          <a:xfrm>
            <a:off x="609599" y="6096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Elinor Melville, in the Cambridge Economic History of Lat Am chapter 4. In Google Drive.</a:t>
            </a:r>
          </a:p>
        </p:txBody>
      </p:sp>
    </p:spTree>
    <p:extLst>
      <p:ext uri="{BB962C8B-B14F-4D97-AF65-F5344CB8AC3E}">
        <p14:creationId xmlns:p14="http://schemas.microsoft.com/office/powerpoint/2010/main" val="32569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</a:t>
            </a:r>
            <a:r>
              <a:rPr lang="es-ES_tradnl" altLang="en-US">
                <a:hlinkClick r:id="rId2"/>
              </a:rPr>
              <a:t>Columbian Exchange</a:t>
            </a:r>
            <a:r>
              <a:rPr lang="es-ES_tradnl" altLang="en-US"/>
              <a:t>…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79F01-3001-4F72-B9C2-976BA9A7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7" y="1527132"/>
            <a:ext cx="8106641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2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With many consequences…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768AB-300D-4E55-82A7-852163CA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575463"/>
            <a:ext cx="2895600" cy="197427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C126AFD-1273-440B-98E1-6E6F2AA84B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Diseases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Livestock haciendas/estancias</a:t>
            </a:r>
          </a:p>
          <a:p>
            <a:pPr>
              <a:lnSpc>
                <a:spcPct val="90000"/>
              </a:lnSpc>
            </a:pPr>
            <a:r>
              <a:rPr lang="en-US" altLang="en-US"/>
              <a:t>A new cereal agriculture, still not exportable (transport costs)</a:t>
            </a:r>
          </a:p>
          <a:p>
            <a:pPr>
              <a:lnSpc>
                <a:spcPct val="90000"/>
              </a:lnSpc>
            </a:pPr>
            <a:r>
              <a:rPr lang="en-US" altLang="en-US"/>
              <a:t>Horses and its effect on production, transport and ecology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Incoporation of "plantation commodities" eg., sugar</a:t>
            </a:r>
          </a:p>
          <a:p>
            <a:pPr>
              <a:lnSpc>
                <a:spcPct val="90000"/>
              </a:lnSpc>
            </a:pPr>
            <a:r>
              <a:rPr lang="en-US" altLang="en-US"/>
              <a:t>Forced migrations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8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Demographic Collpase: A "Black Legend"?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0F2E9-11B7-4DFF-8CFF-79C22EE6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6773220" cy="4382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3F8EA-520D-463F-A307-55A6A847EDE1}"/>
              </a:ext>
            </a:extLst>
          </p:cNvPr>
          <p:cNvSpPr txBox="1"/>
          <p:nvPr/>
        </p:nvSpPr>
        <p:spPr>
          <a:xfrm>
            <a:off x="609599" y="6096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Linda Newson, </a:t>
            </a:r>
            <a:r>
              <a:rPr lang="en-US" sz="1600" i="1"/>
              <a:t>The Demographic Impact of Colonization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480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Demographic Collpase: A "Black Legend"?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3F8EA-520D-463F-A307-55A6A847EDE1}"/>
              </a:ext>
            </a:extLst>
          </p:cNvPr>
          <p:cNvSpPr txBox="1"/>
          <p:nvPr/>
        </p:nvSpPr>
        <p:spPr>
          <a:xfrm>
            <a:off x="609599" y="6096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Linda Newson, </a:t>
            </a:r>
            <a:r>
              <a:rPr lang="en-US" sz="1600" i="1"/>
              <a:t>The Demographic Impact of Colonization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71B2A-263C-40DE-B060-C3B49BC8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9540"/>
            <a:ext cx="8686800" cy="43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9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People attracted people…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EBC28-7838-4452-AF13-72700078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17" y="1524000"/>
            <a:ext cx="7829564" cy="4194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697FF-6E9E-4144-987B-6E287A73BB2C}"/>
              </a:ext>
            </a:extLst>
          </p:cNvPr>
          <p:cNvSpPr txBox="1"/>
          <p:nvPr/>
        </p:nvSpPr>
        <p:spPr>
          <a:xfrm>
            <a:off x="609599" y="6096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Linda Newson, </a:t>
            </a:r>
            <a:r>
              <a:rPr lang="en-US" sz="1600" i="1"/>
              <a:t>The Demographic Impact of Colonization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574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Shocks From Outside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Conquest (c. 1500)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Demographic collapse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New Economic Hierachy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Internationalization of the LatAm economy within the Iberian (Portuguese &amp; Spanish) Empires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Independence (c. 1820)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Opening to international trade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National economic policies and the beginnings of macroeconomic instability (inflation, financial crises, defaults).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87131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…and they would mix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7249B-40E3-438C-8226-10A9B1E0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4" y="1371600"/>
            <a:ext cx="8808132" cy="4440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2502A-635B-4697-A4FA-CD7D26B8BEBA}"/>
              </a:ext>
            </a:extLst>
          </p:cNvPr>
          <p:cNvSpPr txBox="1"/>
          <p:nvPr/>
        </p:nvSpPr>
        <p:spPr>
          <a:xfrm>
            <a:off x="609600" y="6057317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Linda Newson, </a:t>
            </a:r>
            <a:r>
              <a:rPr lang="en-US" sz="1600" i="1"/>
              <a:t>The Demographic Impact of Colonization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7047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427132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Demographic Collpase: A Malthusian Effect?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9A6A-A2F7-4E38-9602-2E9D6A8D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32" y="1124128"/>
            <a:ext cx="7700962" cy="52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Demographic Collpase: A Malhusian Effect?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0D726-2B51-4BEE-87F3-98359582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2923077"/>
            <a:ext cx="9144000" cy="227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7612E-BB8B-42E2-9B68-B8652CB3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" y="1835205"/>
            <a:ext cx="8392160" cy="1087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ADC44-25AE-4B33-B43E-17F95274E766}"/>
              </a:ext>
            </a:extLst>
          </p:cNvPr>
          <p:cNvSpPr txBox="1"/>
          <p:nvPr/>
        </p:nvSpPr>
        <p:spPr>
          <a:xfrm>
            <a:off x="269240" y="6114921"/>
            <a:ext cx="79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linkClick r:id="rId4"/>
              </a:rPr>
              <a:t>Source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8445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Was Colonial LatAm unequal?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23</a:t>
            </a:fld>
            <a:endParaRPr lang="es-E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3EDB36F-BDC2-45F7-A9F2-F7B8B295764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05986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The "inequality possibility frontier" and LatAm economic history (paper by </a:t>
            </a:r>
            <a:r>
              <a:rPr lang="es-ES_tradnl" altLang="en-US" sz="2000" i="1">
                <a:hlinkClick r:id="rId2"/>
              </a:rPr>
              <a:t>Williamson</a:t>
            </a:r>
            <a:r>
              <a:rPr lang="es-ES_tradnl" altLang="en-US" sz="2000" i="1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1C34E-4BEF-4E1B-936E-850A9BC9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2000852"/>
            <a:ext cx="808785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Was Colonial LatAm unequal?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24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C70F1-B661-4BDA-A7B9-70D32779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02580"/>
            <a:ext cx="6442046" cy="450943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3EDB36F-BDC2-45F7-A9F2-F7B8B295764F}"/>
              </a:ext>
            </a:extLst>
          </p:cNvPr>
          <p:cNvSpPr txBox="1">
            <a:spLocks noChangeArrowheads="1"/>
          </p:cNvSpPr>
          <p:nvPr/>
        </p:nvSpPr>
        <p:spPr>
          <a:xfrm>
            <a:off x="477823" y="1066740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The "inequality possibility frontier"</a:t>
            </a:r>
          </a:p>
        </p:txBody>
      </p:sp>
    </p:spTree>
    <p:extLst>
      <p:ext uri="{BB962C8B-B14F-4D97-AF65-F5344CB8AC3E}">
        <p14:creationId xmlns:p14="http://schemas.microsoft.com/office/powerpoint/2010/main" val="424158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Labour systems and exploitation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C126AFD-1273-440B-98E1-6E6F2AA84B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0853" y="1494418"/>
            <a:ext cx="4415947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From Indian slavery &amp; </a:t>
            </a:r>
            <a:r>
              <a:rPr lang="en-US" altLang="en-US" i="1"/>
              <a:t>encomienda </a:t>
            </a:r>
            <a:r>
              <a:rPr lang="en-US" altLang="en-US"/>
              <a:t>(a very "privatized" system)...</a:t>
            </a:r>
          </a:p>
          <a:p>
            <a:pPr>
              <a:lnSpc>
                <a:spcPct val="90000"/>
              </a:lnSpc>
            </a:pPr>
            <a:r>
              <a:rPr lang="en-US" altLang="en-US"/>
              <a:t>…to repartimiento/mita...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to African Slavery...</a:t>
            </a:r>
          </a:p>
          <a:p>
            <a:pPr>
              <a:lnSpc>
                <a:spcPct val="90000"/>
              </a:lnSpc>
            </a:pPr>
            <a:r>
              <a:rPr lang="en-US" altLang="en-US"/>
              <a:t>..to wage labor + debt peonage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Many combinations that made distinctions less clear-cut: ore-sharing in mines, slave plots in plantations, "slaves for rent"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pic>
        <p:nvPicPr>
          <p:cNvPr id="1026" name="Picture 2" descr="Fray Bartolomé de las Casas.jpg">
            <a:extLst>
              <a:ext uri="{FF2B5EF4-FFF2-40B4-BE49-F238E27FC236}">
                <a16:creationId xmlns:a16="http://schemas.microsoft.com/office/drawing/2014/main" id="{D47F277D-71D1-486D-8D76-5AEC98670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973" y="1819275"/>
            <a:ext cx="2381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20BE9-C919-4427-BF40-3775C1CA2F72}"/>
              </a:ext>
            </a:extLst>
          </p:cNvPr>
          <p:cNvSpPr txBox="1"/>
          <p:nvPr/>
        </p:nvSpPr>
        <p:spPr>
          <a:xfrm>
            <a:off x="5734270" y="5181600"/>
            <a:ext cx="2303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Bartolomé de las Casas</a:t>
            </a:r>
          </a:p>
        </p:txBody>
      </p:sp>
    </p:spTree>
    <p:extLst>
      <p:ext uri="{BB962C8B-B14F-4D97-AF65-F5344CB8AC3E}">
        <p14:creationId xmlns:p14="http://schemas.microsoft.com/office/powerpoint/2010/main" val="345714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"Peculiar Institution" &amp; The Middle Passage</a:t>
            </a:r>
            <a:endParaRPr lang="es-E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10110-90F8-4745-B039-DB50723C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400800" cy="40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Economic Structure of Colonial LatAm</a:t>
            </a:r>
            <a:br>
              <a:rPr lang="es-ES_tradnl" altLang="en-US"/>
            </a:br>
            <a:r>
              <a:rPr lang="es-ES_tradnl" altLang="en-US"/>
              <a:t>A Typology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27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Mining economies (parts of Mexico &amp; Peru, present-day Bolivia, Brazil in the 1700s).</a:t>
            </a:r>
          </a:p>
          <a:p>
            <a:pPr>
              <a:lnSpc>
                <a:spcPct val="90000"/>
              </a:lnSpc>
            </a:pPr>
            <a:r>
              <a:rPr lang="en-US" altLang="en-US"/>
              <a:t>Plantation economies: the Caribbean, Brazil, parts of Colombia.</a:t>
            </a:r>
          </a:p>
          <a:p>
            <a:pPr>
              <a:lnSpc>
                <a:spcPct val="90000"/>
              </a:lnSpc>
            </a:pPr>
            <a:r>
              <a:rPr lang="en-US" altLang="en-US"/>
              <a:t>Population economies (parts of Mexico &amp; Peru)</a:t>
            </a:r>
          </a:p>
          <a:p>
            <a:pPr>
              <a:lnSpc>
                <a:spcPct val="90000"/>
              </a:lnSpc>
            </a:pPr>
            <a:r>
              <a:rPr lang="en-US" altLang="en-US"/>
              <a:t>"Empty spaces" eventually agricultural: Argentina, Uruguay, parts of Chile.</a:t>
            </a:r>
          </a:p>
        </p:txBody>
      </p:sp>
    </p:spTree>
    <p:extLst>
      <p:ext uri="{BB962C8B-B14F-4D97-AF65-F5344CB8AC3E}">
        <p14:creationId xmlns:p14="http://schemas.microsoft.com/office/powerpoint/2010/main" val="33834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02652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A lot of Eldorados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28</a:t>
            </a:fld>
            <a:endParaRPr lang="es-ES" altLang="en-US"/>
          </a:p>
        </p:txBody>
      </p:sp>
      <p:pic>
        <p:nvPicPr>
          <p:cNvPr id="1026" name="Picture 2" descr="A Matter of Scales: Understanding Spatial Patterns of Colonial Spanish  America&amp;amp;#39;s Silver Mining in the Digital Age | SpringerLink">
            <a:extLst>
              <a:ext uri="{FF2B5EF4-FFF2-40B4-BE49-F238E27FC236}">
                <a16:creationId xmlns:a16="http://schemas.microsoft.com/office/drawing/2014/main" id="{1BB16568-6F1C-411F-B4EA-8756C4BF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26" y="1138492"/>
            <a:ext cx="3465148" cy="47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B2077-01A7-4841-BBB3-32A25361B3B1}"/>
              </a:ext>
            </a:extLst>
          </p:cNvPr>
          <p:cNvSpPr txBox="1"/>
          <p:nvPr/>
        </p:nvSpPr>
        <p:spPr>
          <a:xfrm>
            <a:off x="310468" y="6051816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>
                <a:hlinkClick r:id="rId3"/>
              </a:rPr>
              <a:t>Source</a:t>
            </a:r>
            <a:r>
              <a:rPr lang="en-US" sz="1600"/>
              <a:t>: Warner Stengl. A Matter of Scales: Understanding Spatial Patterns of Colonial Spanish America’s Silver Mining in the Digital Age</a:t>
            </a:r>
          </a:p>
          <a:p>
            <a:br>
              <a:rPr lang="en-US" sz="1600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</a:b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6891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The "contribution of the periphery" debate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29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1985"/>
            <a:ext cx="83820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Spain: </a:t>
            </a:r>
            <a:r>
              <a:rPr lang="es-ES" altLang="en-US" i="1"/>
              <a:t>Y ansí el no haber oro ni plata, en España, es por averlo, y el no ser rica es por serlo. ("And thus there's no gold or silver in Spain beacuase there is so much; and Spain is not rich for it being so rich").</a:t>
            </a:r>
          </a:p>
          <a:p>
            <a:pPr>
              <a:lnSpc>
                <a:spcPct val="90000"/>
              </a:lnSpc>
            </a:pPr>
            <a:r>
              <a:rPr lang="es-ES" altLang="en-US"/>
              <a:t>Other potential channels of "contribution":</a:t>
            </a:r>
          </a:p>
          <a:p>
            <a:pPr lvl="1">
              <a:lnSpc>
                <a:spcPct val="90000"/>
              </a:lnSpc>
            </a:pPr>
            <a:r>
              <a:rPr lang="es-ES" altLang="en-US"/>
              <a:t>Profits from trade in general (Marx) and the slave trade in particular (Eric Williams) financed the industrial revolution.</a:t>
            </a:r>
          </a:p>
          <a:p>
            <a:pPr lvl="1">
              <a:lnSpc>
                <a:spcPct val="90000"/>
              </a:lnSpc>
            </a:pPr>
            <a:r>
              <a:rPr lang="es-ES" altLang="en-US"/>
              <a:t>Demand for manufactures (but intra-European trade still dominates).</a:t>
            </a:r>
          </a:p>
          <a:p>
            <a:pPr lvl="1">
              <a:lnSpc>
                <a:spcPct val="90000"/>
              </a:lnSpc>
            </a:pPr>
            <a:r>
              <a:rPr lang="es-ES" altLang="en-US"/>
              <a:t>"Specie" for payments to Eastern Europe and Asia.</a:t>
            </a:r>
          </a:p>
          <a:p>
            <a:pPr lvl="1">
              <a:lnSpc>
                <a:spcPct val="90000"/>
              </a:lnSpc>
            </a:pPr>
            <a:r>
              <a:rPr lang="es-ES" altLang="en-US"/>
              <a:t>Supply of critical inputs for the industrial revoluton (eg, cotton)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8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Some Shocks From Outside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r>
              <a:rPr lang="en-US" altLang="en-US"/>
              <a:t>The effects of the Industrial Revolution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Demand, supply &amp; specialization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Transport Revolution, winners and super winners.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r>
              <a:rPr lang="en-US" altLang="en-US"/>
              <a:t>Deglobalisation (1914-1960s), Reglobalization (1970s and especially since 1990s) and the Ascent of the East.</a:t>
            </a:r>
            <a:endParaRPr lang="en-US" altLang="en-US" sz="2000"/>
          </a:p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86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Political economy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30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faraway Crown, relying on Imperialism by Contract: private finance of expeditions, grants of monopolies, tax farming.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Three centuries of relative stability (compare to Europe). Why?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Costly land empires, not really interesting for foreign powers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Diversity &amp; distance. Conflicts tended to be local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"Checks and balances" between royal officials and colonial elites</a:t>
            </a: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 marL="0" indent="0">
              <a:lnSpc>
                <a:spcPct val="90000"/>
              </a:lnSpc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Economic Performance:</a:t>
            </a:r>
            <a:br>
              <a:rPr lang="es-ES_tradnl" altLang="en-US"/>
            </a:br>
            <a:r>
              <a:rPr lang="es-ES_tradnl" altLang="en-US"/>
              <a:t>Static gains, long-term stagnation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31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Static gains: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"Frontier effect" of new technologies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"Terms of trade"-driven wealth</a:t>
            </a:r>
          </a:p>
          <a:p>
            <a:pPr>
              <a:lnSpc>
                <a:spcPct val="90000"/>
              </a:lnSpc>
            </a:pPr>
            <a:r>
              <a:rPr lang="en-US" altLang="en-US"/>
              <a:t>Dynamic drags: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 Land tenure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Castas system: </a:t>
            </a:r>
            <a:r>
              <a:rPr lang="en-US" altLang="en-US" i="1"/>
              <a:t>República de Indios v República de Españoles</a:t>
            </a:r>
            <a:r>
              <a:rPr lang="en-US" altLang="en-US"/>
              <a:t> and its effect on labor markets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Intrincate and discriminatory judicial system.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Why "inefficient institutions"? 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34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Insitutional Theories</a:t>
            </a:r>
            <a:br>
              <a:rPr lang="es-ES_tradnl" altLang="en-US"/>
            </a:br>
            <a:r>
              <a:rPr lang="es-ES_tradnl" altLang="en-US"/>
              <a:t>Engerman/Sokoloff and "factor endowments"</a:t>
            </a:r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00300" y="1802640"/>
            <a:ext cx="4937760" cy="523709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000"/>
              <a:t>Factor endowments (resources/labor)</a:t>
            </a:r>
          </a:p>
          <a:p>
            <a:pPr>
              <a:lnSpc>
                <a:spcPct val="90000"/>
              </a:lnSpc>
            </a:pPr>
            <a:endParaRPr lang="en-US" altLang="en-US" sz="2000"/>
          </a:p>
          <a:p>
            <a:pPr>
              <a:lnSpc>
                <a:spcPct val="90000"/>
              </a:lnSpc>
            </a:pPr>
            <a:endParaRPr lang="en-US" altLang="en-US" sz="20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D6AE60-53AD-4DAB-B0D1-949D244D5EB9}"/>
              </a:ext>
            </a:extLst>
          </p:cNvPr>
          <p:cNvSpPr/>
          <p:nvPr/>
        </p:nvSpPr>
        <p:spPr>
          <a:xfrm>
            <a:off x="1905000" y="1676400"/>
            <a:ext cx="52578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856CF2-11AE-4E58-B0F5-BC7B9E736EC0}"/>
              </a:ext>
            </a:extLst>
          </p:cNvPr>
          <p:cNvSpPr txBox="1">
            <a:spLocks noChangeArrowheads="1"/>
          </p:cNvSpPr>
          <p:nvPr/>
        </p:nvSpPr>
        <p:spPr>
          <a:xfrm>
            <a:off x="3183260" y="3022247"/>
            <a:ext cx="3048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Income distribution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EB4E35-CB0B-48AD-8B23-4B72A0A3E409}"/>
              </a:ext>
            </a:extLst>
          </p:cNvPr>
          <p:cNvSpPr/>
          <p:nvPr/>
        </p:nvSpPr>
        <p:spPr>
          <a:xfrm>
            <a:off x="1833880" y="2870047"/>
            <a:ext cx="5257800" cy="7771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5F44BF2-57F6-48BF-8E72-E0F1A1B7D025}"/>
              </a:ext>
            </a:extLst>
          </p:cNvPr>
          <p:cNvSpPr txBox="1">
            <a:spLocks noChangeArrowheads="1"/>
          </p:cNvSpPr>
          <p:nvPr/>
        </p:nvSpPr>
        <p:spPr>
          <a:xfrm>
            <a:off x="2933700" y="4319526"/>
            <a:ext cx="3048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Institutions &amp; policies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BDDF6-1C9D-45BC-B97B-AF4D0D827102}"/>
              </a:ext>
            </a:extLst>
          </p:cNvPr>
          <p:cNvSpPr/>
          <p:nvPr/>
        </p:nvSpPr>
        <p:spPr>
          <a:xfrm>
            <a:off x="1828800" y="4059830"/>
            <a:ext cx="52578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89CFA7-75AF-4A6D-AF80-B1B24778536C}"/>
              </a:ext>
            </a:extLst>
          </p:cNvPr>
          <p:cNvCxnSpPr/>
          <p:nvPr/>
        </p:nvCxnSpPr>
        <p:spPr>
          <a:xfrm>
            <a:off x="4455160" y="2551245"/>
            <a:ext cx="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37C2C8-70E3-4B5D-9FDA-09854B779A27}"/>
              </a:ext>
            </a:extLst>
          </p:cNvPr>
          <p:cNvCxnSpPr/>
          <p:nvPr/>
        </p:nvCxnSpPr>
        <p:spPr>
          <a:xfrm>
            <a:off x="4457700" y="3829552"/>
            <a:ext cx="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8D8D63-B942-401A-9113-977AB2C29100}"/>
              </a:ext>
            </a:extLst>
          </p:cNvPr>
          <p:cNvSpPr/>
          <p:nvPr/>
        </p:nvSpPr>
        <p:spPr>
          <a:xfrm>
            <a:off x="1943100" y="5166360"/>
            <a:ext cx="52578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E75A7D-6166-4CCB-A2FB-C7D054E1166B}"/>
              </a:ext>
            </a:extLst>
          </p:cNvPr>
          <p:cNvCxnSpPr/>
          <p:nvPr/>
        </p:nvCxnSpPr>
        <p:spPr>
          <a:xfrm>
            <a:off x="4450668" y="4929126"/>
            <a:ext cx="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BF0DED3D-E809-423C-85CC-C856DD962BD5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0" y="5369560"/>
            <a:ext cx="3048000" cy="42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Economic performance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71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Insitutional Theories</a:t>
            </a:r>
            <a:br>
              <a:rPr lang="es-ES_tradnl" altLang="en-US"/>
            </a:br>
            <a:r>
              <a:rPr lang="es-ES_tradnl" altLang="en-US"/>
              <a:t>Acemoglu/Robinson and settler mortality</a:t>
            </a:r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0820" y="2437793"/>
            <a:ext cx="4937760" cy="52370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/>
              <a:t>Large stock or European settlers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D6AE60-53AD-4DAB-B0D1-949D244D5EB9}"/>
              </a:ext>
            </a:extLst>
          </p:cNvPr>
          <p:cNvSpPr/>
          <p:nvPr/>
        </p:nvSpPr>
        <p:spPr>
          <a:xfrm>
            <a:off x="985520" y="2311553"/>
            <a:ext cx="52578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856CF2-11AE-4E58-B0F5-BC7B9E736EC0}"/>
              </a:ext>
            </a:extLst>
          </p:cNvPr>
          <p:cNvSpPr txBox="1">
            <a:spLocks noChangeArrowheads="1"/>
          </p:cNvSpPr>
          <p:nvPr/>
        </p:nvSpPr>
        <p:spPr>
          <a:xfrm>
            <a:off x="1309371" y="3694182"/>
            <a:ext cx="4686298" cy="79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"European"/inclusive institutions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EB4E35-CB0B-48AD-8B23-4B72A0A3E409}"/>
              </a:ext>
            </a:extLst>
          </p:cNvPr>
          <p:cNvSpPr/>
          <p:nvPr/>
        </p:nvSpPr>
        <p:spPr>
          <a:xfrm>
            <a:off x="914400" y="3505200"/>
            <a:ext cx="5257800" cy="7771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5F44BF2-57F6-48BF-8E72-E0F1A1B7D025}"/>
              </a:ext>
            </a:extLst>
          </p:cNvPr>
          <p:cNvSpPr txBox="1">
            <a:spLocks noChangeArrowheads="1"/>
          </p:cNvSpPr>
          <p:nvPr/>
        </p:nvSpPr>
        <p:spPr>
          <a:xfrm>
            <a:off x="2014219" y="4896505"/>
            <a:ext cx="3390899" cy="73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Economic performance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4BDDF6-1C9D-45BC-B97B-AF4D0D827102}"/>
              </a:ext>
            </a:extLst>
          </p:cNvPr>
          <p:cNvSpPr/>
          <p:nvPr/>
        </p:nvSpPr>
        <p:spPr>
          <a:xfrm>
            <a:off x="909320" y="4694983"/>
            <a:ext cx="52578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89CFA7-75AF-4A6D-AF80-B1B24778536C}"/>
              </a:ext>
            </a:extLst>
          </p:cNvPr>
          <p:cNvCxnSpPr/>
          <p:nvPr/>
        </p:nvCxnSpPr>
        <p:spPr>
          <a:xfrm>
            <a:off x="3535680" y="3186398"/>
            <a:ext cx="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37C2C8-70E3-4B5D-9FDA-09854B779A27}"/>
              </a:ext>
            </a:extLst>
          </p:cNvPr>
          <p:cNvCxnSpPr/>
          <p:nvPr/>
        </p:nvCxnSpPr>
        <p:spPr>
          <a:xfrm>
            <a:off x="3543300" y="4395718"/>
            <a:ext cx="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2A091D8-5DF2-4F6C-B149-0E2728C9E8E8}"/>
              </a:ext>
            </a:extLst>
          </p:cNvPr>
          <p:cNvSpPr/>
          <p:nvPr/>
        </p:nvSpPr>
        <p:spPr>
          <a:xfrm>
            <a:off x="6243320" y="1725331"/>
            <a:ext cx="2743200" cy="735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1C273B-8B5B-4915-B653-7F171CF1AF51}"/>
              </a:ext>
            </a:extLst>
          </p:cNvPr>
          <p:cNvCxnSpPr>
            <a:cxnSpLocks/>
          </p:cNvCxnSpPr>
          <p:nvPr/>
        </p:nvCxnSpPr>
        <p:spPr>
          <a:xfrm flipH="1">
            <a:off x="6312828" y="2408244"/>
            <a:ext cx="211503" cy="179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FF76960A-1866-420A-8AD9-BBA175DFF4D3}"/>
              </a:ext>
            </a:extLst>
          </p:cNvPr>
          <p:cNvSpPr txBox="1">
            <a:spLocks noChangeArrowheads="1"/>
          </p:cNvSpPr>
          <p:nvPr/>
        </p:nvSpPr>
        <p:spPr>
          <a:xfrm>
            <a:off x="6485889" y="1928531"/>
            <a:ext cx="2272031" cy="42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altLang="en-US"/>
              <a:t>Settler mortality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C96096-9BD3-4174-95C0-AE449CD7D3AE}"/>
              </a:ext>
            </a:extLst>
          </p:cNvPr>
          <p:cNvCxnSpPr>
            <a:cxnSpLocks/>
          </p:cNvCxnSpPr>
          <p:nvPr/>
        </p:nvCxnSpPr>
        <p:spPr>
          <a:xfrm flipH="1">
            <a:off x="6072799" y="2557364"/>
            <a:ext cx="709683" cy="2339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29760623-3CF4-4963-988D-8188DC6E281B}"/>
              </a:ext>
            </a:extLst>
          </p:cNvPr>
          <p:cNvSpPr/>
          <p:nvPr/>
        </p:nvSpPr>
        <p:spPr>
          <a:xfrm>
            <a:off x="6279901" y="3186398"/>
            <a:ext cx="502581" cy="570195"/>
          </a:xfrm>
          <a:prstGeom prst="mathMultiply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81B10E6-7E67-4075-9521-E4F3EF769261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5958185"/>
            <a:ext cx="8229600" cy="43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/>
              <a:t>A "Reversal of Development"?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48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Inside Forces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4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Pro-global vs anti-global inside forces: the Stolper-Samuelson hypothesis and its relation to politics.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costs of institutional weakness and instability.</a:t>
            </a:r>
          </a:p>
          <a:p>
            <a:pPr>
              <a:lnSpc>
                <a:spcPct val="90000"/>
              </a:lnSpc>
            </a:pPr>
            <a:r>
              <a:rPr lang="en-US" altLang="en-US"/>
              <a:t>Is inequality inefficent? The "extractive institution" hypothesis.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Distributional conflict in democratic and stagnant societies.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9370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0" y="1629172"/>
            <a:ext cx="3186878" cy="4530725"/>
          </a:xfrm>
        </p:spPr>
        <p:txBody>
          <a:bodyPr/>
          <a:lstStyle/>
          <a:p>
            <a:pPr marL="400050" lvl="1" indent="0">
              <a:lnSpc>
                <a:spcPct val="90000"/>
              </a:lnSpc>
              <a:buNone/>
            </a:pPr>
            <a:endParaRPr lang="en-US" altLang="en-US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5</a:t>
            </a:fld>
            <a:endParaRPr lang="es-E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7973-FD10-48F7-83A2-D20EAE638C88}"/>
              </a:ext>
            </a:extLst>
          </p:cNvPr>
          <p:cNvSpPr txBox="1"/>
          <p:nvPr/>
        </p:nvSpPr>
        <p:spPr>
          <a:xfrm>
            <a:off x="4959896" y="1713344"/>
            <a:ext cx="4031704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26" name="Picture 2" descr="Conquest: Montezuma, Cortes, and the Fall of Old Mexico : Thomas, Hugh,  Thomas, Hugh: Amazon.es: Libros">
            <a:extLst>
              <a:ext uri="{FF2B5EF4-FFF2-40B4-BE49-F238E27FC236}">
                <a16:creationId xmlns:a16="http://schemas.microsoft.com/office/drawing/2014/main" id="{C3456571-A5C5-4FE4-B499-9A7CA3A2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87344"/>
            <a:ext cx="3886200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1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0" y="1629172"/>
            <a:ext cx="3186878" cy="4530725"/>
          </a:xfrm>
        </p:spPr>
        <p:txBody>
          <a:bodyPr/>
          <a:lstStyle/>
          <a:p>
            <a:pPr marL="400050" lvl="1" indent="0">
              <a:lnSpc>
                <a:spcPct val="90000"/>
              </a:lnSpc>
              <a:buNone/>
            </a:pPr>
            <a:endParaRPr lang="en-US" altLang="en-US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6</a:t>
            </a:fld>
            <a:endParaRPr lang="es-E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7973-FD10-48F7-83A2-D20EAE638C88}"/>
              </a:ext>
            </a:extLst>
          </p:cNvPr>
          <p:cNvSpPr txBox="1"/>
          <p:nvPr/>
        </p:nvSpPr>
        <p:spPr>
          <a:xfrm>
            <a:off x="4959896" y="1713344"/>
            <a:ext cx="4031704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1E467-C856-4E02-888E-7FE78D27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16" y="655662"/>
            <a:ext cx="4874919" cy="54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Some aspects of the PreColumbian </a:t>
            </a:r>
            <a:br>
              <a:rPr lang="es-ES_tradnl" altLang="en-US"/>
            </a:br>
            <a:r>
              <a:rPr lang="es-ES_tradnl" altLang="en-US"/>
              <a:t>economies and societies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7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1985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Dominating regions: "Mesoamerica" (particularly modern-day Mexico) and the Andes (around present-day Peru): Aztecs and Incas. Other sedentary chiefdoms and civilizations.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Resources: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Developed agriculture.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 use of metals for machinery or weaponry.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Poor transport: no horse, no wheels except in toys (in the Ancient World existing since 3000BC/5000BC) so limited trade.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What "modes of productions"? Self sufficiency + tribute in kind ("taxes") or labor ("centralized feudalism").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More State-centered in the case of the Inca.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49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Iberia?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8</a:t>
            </a:fld>
            <a:endParaRPr lang="es-ES" altLang="en-US"/>
          </a:p>
        </p:txBody>
      </p:sp>
      <p:pic>
        <p:nvPicPr>
          <p:cNvPr id="2050" name="Picture 2" descr="https://upload.wikimedia.org/wikipedia/commons/thumb/9/90/Colonisation_1550.png/1280px-Colonisation_1550.png">
            <a:extLst>
              <a:ext uri="{FF2B5EF4-FFF2-40B4-BE49-F238E27FC236}">
                <a16:creationId xmlns:a16="http://schemas.microsoft.com/office/drawing/2014/main" id="{8A09EDF6-DA3B-422E-A218-75299B6B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8" y="1423988"/>
            <a:ext cx="8808132" cy="38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D88A4E-DB4B-4C73-8808-96C0F6634C6B}"/>
              </a:ext>
            </a:extLst>
          </p:cNvPr>
          <p:cNvCxnSpPr>
            <a:cxnSpLocks/>
          </p:cNvCxnSpPr>
          <p:nvPr/>
        </p:nvCxnSpPr>
        <p:spPr>
          <a:xfrm flipH="1">
            <a:off x="3314700" y="2667000"/>
            <a:ext cx="723900" cy="9661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A0DBA-B854-4653-8058-1DE6006D1A82}"/>
              </a:ext>
            </a:extLst>
          </p:cNvPr>
          <p:cNvCxnSpPr>
            <a:cxnSpLocks/>
          </p:cNvCxnSpPr>
          <p:nvPr/>
        </p:nvCxnSpPr>
        <p:spPr>
          <a:xfrm flipH="1">
            <a:off x="2590800" y="2555148"/>
            <a:ext cx="1447800" cy="569052"/>
          </a:xfrm>
          <a:prstGeom prst="straightConnector1">
            <a:avLst/>
          </a:prstGeom>
          <a:ln w="57150">
            <a:solidFill>
              <a:srgbClr val="E2F1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DD9FA1-A5C1-4006-8442-46A92ACF378D}"/>
              </a:ext>
            </a:extLst>
          </p:cNvPr>
          <p:cNvSpPr txBox="1"/>
          <p:nvPr/>
        </p:nvSpPr>
        <p:spPr>
          <a:xfrm>
            <a:off x="3957193" y="5326359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1550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DF78DB-8C22-438F-AF9C-E582F0ADC2B3}"/>
              </a:ext>
            </a:extLst>
          </p:cNvPr>
          <p:cNvSpPr/>
          <p:nvPr/>
        </p:nvSpPr>
        <p:spPr>
          <a:xfrm>
            <a:off x="335868" y="1423988"/>
            <a:ext cx="502332" cy="328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6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thumb/3/3d/Colonial_empires_in_1800.svg/1280px-Colonial_empires_in_1800.svg.png">
            <a:extLst>
              <a:ext uri="{FF2B5EF4-FFF2-40B4-BE49-F238E27FC236}">
                <a16:creationId xmlns:a16="http://schemas.microsoft.com/office/drawing/2014/main" id="{C57C96E0-0F7C-4E2F-A8B6-0F5F31FC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9144000" cy="40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Why Europe? Why Iberia?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9</a:t>
            </a:fld>
            <a:endParaRPr lang="es-E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D88A4E-DB4B-4C73-8808-96C0F6634C6B}"/>
              </a:ext>
            </a:extLst>
          </p:cNvPr>
          <p:cNvCxnSpPr>
            <a:cxnSpLocks/>
          </p:cNvCxnSpPr>
          <p:nvPr/>
        </p:nvCxnSpPr>
        <p:spPr>
          <a:xfrm flipH="1">
            <a:off x="3124200" y="2666999"/>
            <a:ext cx="723900" cy="9661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A0DBA-B854-4653-8058-1DE6006D1A82}"/>
              </a:ext>
            </a:extLst>
          </p:cNvPr>
          <p:cNvCxnSpPr>
            <a:cxnSpLocks/>
          </p:cNvCxnSpPr>
          <p:nvPr/>
        </p:nvCxnSpPr>
        <p:spPr>
          <a:xfrm flipH="1">
            <a:off x="2228850" y="2581045"/>
            <a:ext cx="1447800" cy="569052"/>
          </a:xfrm>
          <a:prstGeom prst="straightConnector1">
            <a:avLst/>
          </a:prstGeom>
          <a:ln w="57150">
            <a:solidFill>
              <a:srgbClr val="E2F1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DD9FA1-A5C1-4006-8442-46A92ACF378D}"/>
              </a:ext>
            </a:extLst>
          </p:cNvPr>
          <p:cNvSpPr txBox="1"/>
          <p:nvPr/>
        </p:nvSpPr>
        <p:spPr>
          <a:xfrm>
            <a:off x="3957193" y="5326359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1800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D8DBF-DDBD-47CC-AB3A-53C0B48BCD86}"/>
              </a:ext>
            </a:extLst>
          </p:cNvPr>
          <p:cNvSpPr/>
          <p:nvPr/>
        </p:nvSpPr>
        <p:spPr>
          <a:xfrm>
            <a:off x="76200" y="1295400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F4C73-0D0B-4687-AB42-FFFA2AD547DD}"/>
              </a:ext>
            </a:extLst>
          </p:cNvPr>
          <p:cNvCxnSpPr>
            <a:cxnSpLocks/>
          </p:cNvCxnSpPr>
          <p:nvPr/>
        </p:nvCxnSpPr>
        <p:spPr>
          <a:xfrm flipH="1">
            <a:off x="2866611" y="2249845"/>
            <a:ext cx="981489" cy="53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E867A6-9AB6-4EAE-AF41-97E0C8F1AD38}"/>
              </a:ext>
            </a:extLst>
          </p:cNvPr>
          <p:cNvCxnSpPr>
            <a:cxnSpLocks/>
          </p:cNvCxnSpPr>
          <p:nvPr/>
        </p:nvCxnSpPr>
        <p:spPr>
          <a:xfrm flipH="1">
            <a:off x="2743200" y="2402245"/>
            <a:ext cx="1257301" cy="111198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534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e 1y2. Crecimiento" id="{6FD2ACB9-BD66-49C1-B497-2137FF33647F}" vid="{1CC48E14-EBF2-467A-9C83-4C17CDDF7D8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Clase 2. Crecimiento, la Gran Divergencia y la Gran Convergencia</Template>
  <TotalTime>11139</TotalTime>
  <Words>1040</Words>
  <Application>Microsoft Office PowerPoint</Application>
  <PresentationFormat>On-screen Show (4:3)</PresentationFormat>
  <Paragraphs>131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Carlito</vt:lpstr>
      <vt:lpstr>Fontin Sans Rg</vt:lpstr>
      <vt:lpstr>Liberation Sans Narrow</vt:lpstr>
      <vt:lpstr>Source Sans Pro</vt:lpstr>
      <vt:lpstr>Tema de Office</vt:lpstr>
      <vt:lpstr>Tsinghua University  Economic History and Development in Latin America  Instructor: Prof. Lucas Llach (affiliation: Universidad Torcuato Di Tella, Argentina)   Lecture 2/8.  European Conquest and the Integration of LatAm to the World Economy     </vt:lpstr>
      <vt:lpstr>Dynamics in the Economic History of LatAm: Shocks From Outside</vt:lpstr>
      <vt:lpstr>Dynamics in the Economic History of LatAm: Some Shocks From Outside</vt:lpstr>
      <vt:lpstr>Dynamics in the Economic History of LatAm: Inside Forces</vt:lpstr>
      <vt:lpstr>PowerPoint Presentation</vt:lpstr>
      <vt:lpstr>PowerPoint Presentation</vt:lpstr>
      <vt:lpstr>Some aspects of the PreColumbian  economies and societies</vt:lpstr>
      <vt:lpstr>Why Europe? Why Iberia?</vt:lpstr>
      <vt:lpstr>Why Europe? Why Iberia?</vt:lpstr>
      <vt:lpstr>Why Europe? Why not Zheng He?</vt:lpstr>
      <vt:lpstr>Why Europe? Why not Zheng He?</vt:lpstr>
      <vt:lpstr>Why Europe? Why Iberia?</vt:lpstr>
      <vt:lpstr>Why Europe? Why Iberia?</vt:lpstr>
      <vt:lpstr>Why colonize?</vt:lpstr>
      <vt:lpstr>The Columbian Exchange…</vt:lpstr>
      <vt:lpstr>With many consequences…</vt:lpstr>
      <vt:lpstr>The Demographic Collpase: A "Black Legend"?</vt:lpstr>
      <vt:lpstr>The Demographic Collpase: A "Black Legend"?</vt:lpstr>
      <vt:lpstr>People attracted people…</vt:lpstr>
      <vt:lpstr>…and they would mix</vt:lpstr>
      <vt:lpstr>The Demographic Collpase: A Malthusian Effect?</vt:lpstr>
      <vt:lpstr>The Demographic Collpase: A Malhusian Effect?</vt:lpstr>
      <vt:lpstr>Was Colonial LatAm unequal?</vt:lpstr>
      <vt:lpstr>Was Colonial LatAm unequal?</vt:lpstr>
      <vt:lpstr>Labour systems and exploitation</vt:lpstr>
      <vt:lpstr>The "Peculiar Institution" &amp; The Middle Passage</vt:lpstr>
      <vt:lpstr>The Economic Structure of Colonial LatAm A Typology</vt:lpstr>
      <vt:lpstr>A lot of Eldorados</vt:lpstr>
      <vt:lpstr>The "contribution of the periphery" debate</vt:lpstr>
      <vt:lpstr>Political economy</vt:lpstr>
      <vt:lpstr>Economic Performance: Static gains, long-term stagnation</vt:lpstr>
      <vt:lpstr>Insitutional Theories Engerman/Sokoloff and "factor endowments"</vt:lpstr>
      <vt:lpstr>Insitutional Theories Acemoglu/Robinson and settler mortality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2.  Crecimiento,  la Gran Divergencia ¿y la Gran Convergencia?</dc:title>
  <dc:creator>Lucas Llach</dc:creator>
  <cp:lastModifiedBy>Lucas Llach</cp:lastModifiedBy>
  <cp:revision>141</cp:revision>
  <dcterms:created xsi:type="dcterms:W3CDTF">2020-06-11T17:25:11Z</dcterms:created>
  <dcterms:modified xsi:type="dcterms:W3CDTF">2022-03-01T03:58:07Z</dcterms:modified>
</cp:coreProperties>
</file>